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56" r:id="rId2"/>
    <p:sldId id="271" r:id="rId3"/>
    <p:sldId id="264" r:id="rId4"/>
    <p:sldId id="262" r:id="rId5"/>
    <p:sldId id="265" r:id="rId6"/>
    <p:sldId id="258" r:id="rId7"/>
    <p:sldId id="259" r:id="rId8"/>
    <p:sldId id="266" r:id="rId9"/>
    <p:sldId id="268" r:id="rId10"/>
    <p:sldId id="272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EF1"/>
    <a:srgbClr val="FFFFFF"/>
    <a:srgbClr val="D9D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1259" autoAdjust="0"/>
  </p:normalViewPr>
  <p:slideViewPr>
    <p:cSldViewPr snapToGrid="0" snapToObjects="1">
      <p:cViewPr>
        <p:scale>
          <a:sx n="100" d="100"/>
          <a:sy n="100" d="100"/>
        </p:scale>
        <p:origin x="-132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Small</c:v>
                </c:pt>
                <c:pt idx="1">
                  <c:v>Big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3.392399999999998</c:v>
                </c:pt>
                <c:pt idx="1">
                  <c:v>0.176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0619656"/>
        <c:axId val="2090622712"/>
      </c:barChart>
      <c:catAx>
        <c:axId val="20906196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90622712"/>
        <c:crosses val="autoZero"/>
        <c:auto val="1"/>
        <c:lblAlgn val="ctr"/>
        <c:lblOffset val="100"/>
        <c:noMultiLvlLbl val="0"/>
      </c:catAx>
      <c:valAx>
        <c:axId val="209062271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090619656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Small</c:v>
                </c:pt>
                <c:pt idx="1">
                  <c:v>Big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 formatCode="0%">
                  <c:v>0.2452</c:v>
                </c:pt>
                <c:pt idx="1">
                  <c:v>0.305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1841032"/>
        <c:axId val="2091860216"/>
      </c:barChart>
      <c:catAx>
        <c:axId val="2091841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91860216"/>
        <c:crosses val="autoZero"/>
        <c:auto val="1"/>
        <c:lblAlgn val="ctr"/>
        <c:lblOffset val="100"/>
        <c:noMultiLvlLbl val="0"/>
      </c:catAx>
      <c:valAx>
        <c:axId val="209186021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091841032"/>
        <c:crosses val="autoZero"/>
        <c:crossBetween val="between"/>
      </c:valAx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2B7A4-35EA-E34C-BA44-E4594C14E678}" type="datetimeFigureOut">
              <a:rPr lang="en-US" smtClean="0"/>
              <a:t>9/29/14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EC9FB-97CE-B44C-8E42-CAA105332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1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on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3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</a:t>
            </a:r>
            <a:r>
              <a:rPr lang="en-US" baseline="0" dirty="0" smtClean="0"/>
              <a:t> movies much higher return on investment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9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Opening weekend</a:t>
            </a:r>
            <a:r>
              <a:rPr lang="en-US" baseline="0" dirty="0" smtClean="0"/>
              <a:t> is more important for big budget movies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1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7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Relatively well fitting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5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2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observations	</a:t>
            </a:r>
          </a:p>
          <a:p>
            <a:pPr lvl="1"/>
            <a:r>
              <a:rPr lang="en-US" dirty="0" smtClean="0"/>
              <a:t>Why would a studio want a big budget film?</a:t>
            </a:r>
          </a:p>
          <a:p>
            <a:pPr lvl="2"/>
            <a:r>
              <a:rPr lang="en-US" dirty="0" smtClean="0"/>
              <a:t>A lot more absolute revenue = a lot more people go to see a bug budget film, good for franchise and studio</a:t>
            </a:r>
          </a:p>
          <a:p>
            <a:pPr lvl="3"/>
            <a:r>
              <a:rPr lang="en-US" dirty="0" smtClean="0"/>
              <a:t>Good for movie theaters</a:t>
            </a:r>
          </a:p>
          <a:p>
            <a:pPr lvl="2"/>
            <a:r>
              <a:rPr lang="en-US" dirty="0" smtClean="0"/>
              <a:t>It is less risky even with more money involved, generally will hit budget, reviews matter less</a:t>
            </a:r>
          </a:p>
          <a:p>
            <a:pPr lvl="1"/>
            <a:r>
              <a:rPr lang="en-US" dirty="0" smtClean="0"/>
              <a:t>Small budget films will generally have to have “good” reviews to generate ROI, and there is more variance = increased risk/reward. </a:t>
            </a:r>
          </a:p>
          <a:p>
            <a:pPr lvl="2"/>
            <a:r>
              <a:rPr lang="en-US" dirty="0" smtClean="0"/>
              <a:t>Independent films are on the come back, focusing on specific audience yet becoming mainstream.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EC9FB-97CE-B44C-8E42-CAA105332C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19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9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6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2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8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32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15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B9625-0824-364A-9E67-BAFC852EB983}" type="datetimeFigureOut">
              <a:rPr lang="en-US" smtClean="0"/>
              <a:t>9/29/14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E29A-67C1-D44E-9832-B1A9A6EF2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8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981" y="1082675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7200" dirty="0" smtClean="0"/>
              <a:t>Project Luther</a:t>
            </a:r>
            <a:endParaRPr lang="en-US" sz="7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62600" y="5985026"/>
            <a:ext cx="2165532" cy="399748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en-US" dirty="0" smtClean="0"/>
              <a:t>Kevin Mardakhayev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1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ure_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2" t="2915" b="2525"/>
          <a:stretch/>
        </p:blipFill>
        <p:spPr>
          <a:xfrm>
            <a:off x="203200" y="342900"/>
            <a:ext cx="8496300" cy="6159500"/>
          </a:xfrm>
        </p:spPr>
      </p:pic>
      <p:sp>
        <p:nvSpPr>
          <p:cNvPr id="5" name="Rectangle 4"/>
          <p:cNvSpPr/>
          <p:nvPr/>
        </p:nvSpPr>
        <p:spPr>
          <a:xfrm>
            <a:off x="6985229" y="6400800"/>
            <a:ext cx="118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Values in Log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0085" y="558800"/>
            <a:ext cx="1352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BIG </a:t>
            </a:r>
            <a:r>
              <a:rPr lang="en-US" dirty="0"/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208536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Why would a studio want to produce a big budget film?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Similarly, what are the benefits and drawbacks of producing small budget </a:t>
            </a:r>
            <a:r>
              <a:rPr lang="en-US" sz="3200" dirty="0"/>
              <a:t>film?</a:t>
            </a:r>
          </a:p>
        </p:txBody>
      </p:sp>
    </p:spTree>
    <p:extLst>
      <p:ext uri="{BB962C8B-B14F-4D97-AF65-F5344CB8AC3E}">
        <p14:creationId xmlns:p14="http://schemas.microsoft.com/office/powerpoint/2010/main" val="166905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" y="2249450"/>
            <a:ext cx="2885216" cy="18032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1" y="1865400"/>
            <a:ext cx="1664078" cy="246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0" y="1865400"/>
            <a:ext cx="1663700" cy="246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999" y="1271186"/>
            <a:ext cx="7225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SMALL BUDGET 	       LARGE BUDGET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520" y="4052710"/>
            <a:ext cx="1640777" cy="2430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052710"/>
            <a:ext cx="1620520" cy="2430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8024" y="4330700"/>
            <a:ext cx="2871175" cy="21527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44220" y="500256"/>
            <a:ext cx="7747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Can we predict how much movies will make in the box office based on well they did during their opening weekend?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2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34039"/>
              </p:ext>
            </p:extLst>
          </p:nvPr>
        </p:nvGraphicFramePr>
        <p:xfrm>
          <a:off x="457200" y="608794"/>
          <a:ext cx="8229591" cy="4950190"/>
        </p:xfrm>
        <a:graphic>
          <a:graphicData uri="http://schemas.openxmlformats.org/drawingml/2006/table">
            <a:tbl>
              <a:tblPr bandCol="1">
                <a:effectLst/>
                <a:tableStyleId>{FABFCF23-3B69-468F-B69F-88F6DE6A72F2}</a:tableStyleId>
              </a:tblPr>
              <a:tblGrid>
                <a:gridCol w="2743197"/>
                <a:gridCol w="2743197"/>
                <a:gridCol w="2743197"/>
              </a:tblGrid>
              <a:tr h="98248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 </a:t>
                      </a:r>
                      <a:r>
                        <a:rPr lang="en-US" sz="3200" b="1" dirty="0" smtClean="0"/>
                        <a:t>Small Budget </a:t>
                      </a:r>
                      <a:endParaRPr lang="en-US" sz="32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Large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b="1" dirty="0" smtClean="0"/>
                        <a:t>Budget</a:t>
                      </a:r>
                      <a:endParaRPr lang="en-US" sz="32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20270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sz="1800" dirty="0" smtClean="0"/>
                        <a:t>Approximate Range of Budget</a:t>
                      </a:r>
                      <a:endParaRPr lang="en-US" sz="1800" b="0" i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lang="en-US" sz="2400" dirty="0" smtClean="0"/>
                        <a:t>.5 – 20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75 - 300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2480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sz="1800" dirty="0" smtClean="0"/>
                        <a:t>Average</a:t>
                      </a:r>
                      <a:r>
                        <a:rPr lang="en-US" sz="1800" baseline="0" dirty="0" smtClean="0"/>
                        <a:t> Domestic Total Gross</a:t>
                      </a:r>
                      <a:endParaRPr lang="en-US" sz="1800" i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2480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sz="1800" dirty="0" smtClean="0"/>
                        <a:t>Average Budget</a:t>
                      </a:r>
                      <a:endParaRPr lang="en-US" sz="1800" i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2480"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sz="1800" i="0" dirty="0" smtClean="0"/>
                        <a:t>Average Profit</a:t>
                      </a:r>
                      <a:endParaRPr lang="en-US" sz="1800" i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93295" y="5558983"/>
            <a:ext cx="5167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FF0000"/>
                </a:solidFill>
              </a:rPr>
              <a:t>Values in Millions</a:t>
            </a:r>
            <a:endParaRPr lang="en-US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12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1744133" cy="1366589"/>
          </a:xfrm>
        </p:spPr>
        <p:txBody>
          <a:bodyPr anchor="b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ROI: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00507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58571" y="461417"/>
            <a:ext cx="5479143" cy="1179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dirty="0"/>
              <a:t> </a:t>
            </a:r>
            <a:r>
              <a:rPr lang="en-US" sz="3200" u="sng" dirty="0" smtClean="0"/>
              <a:t>Domestic Total Gross – Budget</a:t>
            </a:r>
          </a:p>
          <a:p>
            <a:pPr algn="ctr">
              <a:lnSpc>
                <a:spcPct val="80000"/>
              </a:lnSpc>
            </a:pPr>
            <a:r>
              <a:rPr lang="en-US" sz="3200" dirty="0" smtClean="0"/>
              <a:t>Budget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1844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en-US" dirty="0" smtClean="0"/>
              <a:t>                </a:t>
            </a:r>
            <a:r>
              <a:rPr lang="en-US" u="heavy" dirty="0" smtClean="0"/>
              <a:t>   Opening Weekend  </a:t>
            </a:r>
            <a:r>
              <a:rPr lang="en-US" u="heavy" dirty="0" smtClean="0">
                <a:solidFill>
                  <a:schemeClr val="bg1"/>
                </a:solidFill>
              </a:rPr>
              <a:t>d</a:t>
            </a:r>
            <a:r>
              <a:rPr lang="en-US" u="heavy" dirty="0" smtClean="0"/>
              <a:t>  </a:t>
            </a:r>
            <a:br>
              <a:rPr lang="en-US" u="heavy" dirty="0" smtClean="0"/>
            </a:br>
            <a:r>
              <a:rPr lang="en-US" dirty="0" smtClean="0"/>
              <a:t>                Domestic Total Gross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51818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6928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Movies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12217" r="-12217"/>
          <a:stretch>
            <a:fillRect/>
          </a:stretch>
        </p:blipFill>
        <p:spPr>
          <a:xfrm>
            <a:off x="275771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362095" y="5948659"/>
            <a:ext cx="118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Values in Log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0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Budget Movies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rcRect l="-12217" r="-12217"/>
          <a:stretch>
            <a:fillRect/>
          </a:stretch>
        </p:blipFill>
        <p:spPr>
          <a:xfrm>
            <a:off x="263676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374632" y="5945460"/>
            <a:ext cx="118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Values in Log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9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Budget Movies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12217" r="-12217"/>
          <a:stretch>
            <a:fillRect/>
          </a:stretch>
        </p:blipFill>
        <p:spPr>
          <a:xfrm>
            <a:off x="263676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410476" y="5969652"/>
            <a:ext cx="118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Values in Log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6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ure_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4" y="181429"/>
            <a:ext cx="8493276" cy="6168571"/>
          </a:xfrm>
        </p:spPr>
      </p:pic>
      <p:sp>
        <p:nvSpPr>
          <p:cNvPr id="5" name="Rectangle 4"/>
          <p:cNvSpPr/>
          <p:nvPr/>
        </p:nvSpPr>
        <p:spPr>
          <a:xfrm>
            <a:off x="6972529" y="6350000"/>
            <a:ext cx="118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Values in Log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2229" y="660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3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</TotalTime>
  <Words>164</Words>
  <Application>Microsoft Macintosh PowerPoint</Application>
  <PresentationFormat>On-screen Show (4:3)</PresentationFormat>
  <Paragraphs>59</Paragraphs>
  <Slides>11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Project Luther</vt:lpstr>
      <vt:lpstr>PowerPoint Presentation</vt:lpstr>
      <vt:lpstr>PowerPoint Presentation</vt:lpstr>
      <vt:lpstr>ROI:</vt:lpstr>
      <vt:lpstr>                   Opening Weekend  d                   Domestic Total Gross</vt:lpstr>
      <vt:lpstr>All Movies</vt:lpstr>
      <vt:lpstr>Big Budget Movies</vt:lpstr>
      <vt:lpstr>Small Budget Movies</vt:lpstr>
      <vt:lpstr>PowerPoint Presentation</vt:lpstr>
      <vt:lpstr>PowerPoint Presentation</vt:lpstr>
      <vt:lpstr>Observations and Insights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Kevin</cp:lastModifiedBy>
  <cp:revision>24</cp:revision>
  <dcterms:created xsi:type="dcterms:W3CDTF">2014-09-18T18:50:29Z</dcterms:created>
  <dcterms:modified xsi:type="dcterms:W3CDTF">2014-09-29T13:30:47Z</dcterms:modified>
</cp:coreProperties>
</file>